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95" r:id="rId2"/>
    <p:sldId id="297" r:id="rId3"/>
    <p:sldId id="299" r:id="rId4"/>
    <p:sldId id="296" r:id="rId5"/>
    <p:sldId id="300" r:id="rId6"/>
    <p:sldId id="301" r:id="rId7"/>
    <p:sldId id="304" r:id="rId8"/>
    <p:sldId id="306" r:id="rId9"/>
    <p:sldId id="307" r:id="rId10"/>
    <p:sldId id="309" r:id="rId11"/>
    <p:sldId id="310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7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2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4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881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765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009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68551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793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15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7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9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1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0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2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1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Potentially_hazardous_ob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sis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en.wikipedia.org/wiki/Semi-major_ax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Near-Earth_object#cite_note-NEO-groups-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rsdincer/orbitclassificati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F68695-C6E1-CF49-9944-0FEA5399C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6" b="3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385941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F95AA-231F-1842-BC99-85633A03F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54" y="3786821"/>
            <a:ext cx="6321287" cy="1032094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EFFFF"/>
                </a:solidFill>
              </a:rPr>
              <a:t>Asteroid´s orbit classification </a:t>
            </a:r>
            <a:br>
              <a:rPr lang="en-GB" sz="3200" dirty="0">
                <a:solidFill>
                  <a:srgbClr val="FEFFFF"/>
                </a:solidFill>
              </a:rPr>
            </a:br>
            <a:r>
              <a:rPr lang="en-GB" sz="2800" dirty="0">
                <a:solidFill>
                  <a:srgbClr val="FEFFFF"/>
                </a:solidFill>
              </a:rPr>
              <a:t>(Near Earth Asteroids)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6D903B-0BF5-1B49-ADA1-DF9A42A55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94" y="5127734"/>
            <a:ext cx="5454227" cy="5249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Yuliya Goncharuk</a:t>
            </a:r>
          </a:p>
        </p:txBody>
      </p:sp>
    </p:spTree>
    <p:extLst>
      <p:ext uri="{BB962C8B-B14F-4D97-AF65-F5344CB8AC3E}">
        <p14:creationId xmlns:p14="http://schemas.microsoft.com/office/powerpoint/2010/main" val="201010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6BAEC-EF77-8443-9A37-CD6D4841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700"/>
              <a:t>Machine Learning Model Part3</a:t>
            </a:r>
            <a:br>
              <a:rPr lang="de-DE" sz="2700"/>
            </a:br>
            <a:endParaRPr lang="en-US" sz="27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F5CCA-C695-AE4B-A9C5-B0D1B05E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confusion matrix (top right) shows a too good match with the training set.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 same is with the classification report on the lower right.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 fitted decision tree (bottom left) shows that in most cases only 3 decisions are needed to classify the asteroids.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 features importance graph(top left) shows the importance of the parameters they are a (AU), q (AU), H(mag), Q(AU)</a:t>
            </a:r>
            <a:endParaRPr lang="en-GB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2224CC-A886-4993-BB28-EF4E6385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EBD76C6-80E2-0442-AD1A-FDDC3D7B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1889" y="809699"/>
            <a:ext cx="2412165" cy="23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C123E73-BF43-3743-8A00-455D7B4FB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 r="3866" b="2"/>
          <a:stretch/>
        </p:blipFill>
        <p:spPr bwMode="auto">
          <a:xfrm>
            <a:off x="8892696" y="809699"/>
            <a:ext cx="2471250" cy="23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2B8D66-B260-C043-83D5-2801804E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447" y="3576484"/>
            <a:ext cx="267572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classification report">
            <a:extLst>
              <a:ext uri="{FF2B5EF4-FFF2-40B4-BE49-F238E27FC236}">
                <a16:creationId xmlns:a16="http://schemas.microsoft.com/office/drawing/2014/main" id="{5E8AF1D6-4F58-7248-9639-A90EC2368C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580" y="3990251"/>
            <a:ext cx="2479483" cy="10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45F99-FFA0-0F4B-8F64-8F0937E5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GB" sz="320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CF3F6-C7D8-8644-ADA4-A77F76B6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000000"/>
                </a:solidFill>
              </a:rPr>
              <a:t>Despite of the fact that we have this high accuracy in the model building we think that this classifier works well.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000000"/>
                </a:solidFill>
              </a:rPr>
              <a:t>The features like a (AU), q (AU), Q(AU) and H(mag), are all distances and therefor have a direct dependency to the classification.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000000"/>
                </a:solidFill>
              </a:rPr>
              <a:t>When looking at the decision tree we can easily understand which distance is used to classify the asteroids.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DF8B8-6E71-4E6F-997B-A4590497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5" r="6927"/>
          <a:stretch/>
        </p:blipFill>
        <p:spPr>
          <a:xfrm>
            <a:off x="7030594" y="645106"/>
            <a:ext cx="3574270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646AF-63C0-4843-8FD2-B39C13E0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559" y="2406505"/>
            <a:ext cx="10246291" cy="1826581"/>
          </a:xfrm>
        </p:spPr>
        <p:txBody>
          <a:bodyPr>
            <a:normAutofit/>
          </a:bodyPr>
          <a:lstStyle/>
          <a:p>
            <a:pPr algn="ctr"/>
            <a:r>
              <a:rPr lang="de-DE" sz="4800"/>
              <a:t>.</a:t>
            </a:r>
            <a:endParaRPr lang="de-DE" sz="4800" dirty="0"/>
          </a:p>
        </p:txBody>
      </p:sp>
      <p:pic>
        <p:nvPicPr>
          <p:cNvPr id="6" name="Grafik 5" descr="Ein Bild, das Text, Hund, drinnen, sitzend enthält.&#10;&#10;Automatisch generierte Beschreibung">
            <a:extLst>
              <a:ext uri="{FF2B5EF4-FFF2-40B4-BE49-F238E27FC236}">
                <a16:creationId xmlns:a16="http://schemas.microsoft.com/office/drawing/2014/main" id="{D999CA96-AEC3-794F-A711-3A4A2FA0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22" y="947926"/>
            <a:ext cx="5920369" cy="53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2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0A889A-57B7-2146-8E02-1E57CAB1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178026"/>
            <a:ext cx="6574536" cy="803684"/>
          </a:xfrm>
        </p:spPr>
        <p:txBody>
          <a:bodyPr>
            <a:normAutofit/>
          </a:bodyPr>
          <a:lstStyle/>
          <a:p>
            <a:r>
              <a:rPr lang="en-GB" dirty="0"/>
              <a:t>Near Earth Asteroids</a:t>
            </a: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A725A-C56D-6144-BE2F-00D2C656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03" y="844757"/>
            <a:ext cx="7143053" cy="5211718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The term "asteroid" refers to the minor planets of the inner Solar System. Asteroids are vary greatly in size, from almost 1000 km for the largest down to rocks just 1 meter across. Larger asteroids are often called </a:t>
            </a:r>
            <a:r>
              <a:rPr lang="en-GB" b="1" dirty="0"/>
              <a:t>planetoids</a:t>
            </a:r>
            <a:r>
              <a:rPr lang="en-GB" dirty="0"/>
              <a:t>.</a:t>
            </a:r>
          </a:p>
          <a:p>
            <a:pPr fontAlgn="base"/>
            <a:r>
              <a:rPr lang="en-GB" dirty="0"/>
              <a:t>Near-Earth asteroids are asteroids that have orbits that pass close to that of Earth. If  the object is larger than 140 meters across, it is considered a </a:t>
            </a:r>
            <a:r>
              <a:rPr lang="en-GB" dirty="0">
                <a:hlinkClick r:id="rId2" tooltip="Potentially hazardous object"/>
              </a:rPr>
              <a:t>potentially hazardous object</a:t>
            </a:r>
            <a:r>
              <a:rPr lang="en-GB" dirty="0"/>
              <a:t> (PHO). </a:t>
            </a:r>
          </a:p>
          <a:p>
            <a:pPr fontAlgn="base"/>
            <a:r>
              <a:rPr lang="en-GB" dirty="0"/>
              <a:t>AMO="Amor", APO="Apollo", ATE="Aten", or IEO="Interior Earth Object". A trailing "*" indicates the object-- is also a potentially hazardous asteroid. </a:t>
            </a:r>
          </a:p>
          <a:p>
            <a:pPr fontAlgn="base"/>
            <a:r>
              <a:rPr lang="en-GB" dirty="0"/>
              <a:t>(AU)-- </a:t>
            </a:r>
            <a:r>
              <a:rPr lang="en-GB" b="1" dirty="0"/>
              <a:t>astronomical unit</a:t>
            </a:r>
            <a:r>
              <a:rPr lang="en-GB" dirty="0"/>
              <a:t> (or </a:t>
            </a:r>
            <a:r>
              <a:rPr lang="en-GB" b="1" dirty="0"/>
              <a:t>AU</a:t>
            </a:r>
            <a:r>
              <a:rPr lang="en-GB" dirty="0"/>
              <a:t>) is a unit of length, roughly the distance from Earth to the Sun and equal to about 150 million kilometres</a:t>
            </a:r>
            <a:endParaRPr lang="en-GB" b="1" dirty="0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33DE4F06-9185-4649-9EAF-709001E6F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103" y="527956"/>
            <a:ext cx="4191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3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3B292-BBA3-B04A-9978-848A2F2B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46" y="268358"/>
            <a:ext cx="8911687" cy="1280890"/>
          </a:xfrm>
        </p:spPr>
        <p:txBody>
          <a:bodyPr/>
          <a:lstStyle/>
          <a:p>
            <a:r>
              <a:rPr lang="en-GB" b="1" dirty="0"/>
              <a:t>Orbital classification</a:t>
            </a:r>
            <a:br>
              <a:rPr lang="de-DE" b="1" dirty="0"/>
            </a:b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F515A-80A0-9C4E-87FB-9EF105685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049543"/>
            <a:ext cx="10813774" cy="5161721"/>
          </a:xfrm>
        </p:spPr>
        <p:txBody>
          <a:bodyPr/>
          <a:lstStyle/>
          <a:p>
            <a:r>
              <a:rPr lang="en-GB" dirty="0"/>
              <a:t>Asteroids are commonly categorized according to two criteria: the characteristics of their orbits, and features of their reflectance spectrum.</a:t>
            </a:r>
          </a:p>
          <a:p>
            <a:r>
              <a:rPr lang="en-GB" dirty="0"/>
              <a:t>Near-Earth asteroids are divided into groups based on their </a:t>
            </a:r>
            <a:r>
              <a:rPr lang="en-GB" dirty="0">
                <a:hlinkClick r:id="rId2"/>
              </a:rPr>
              <a:t>semi-major axis</a:t>
            </a:r>
            <a:r>
              <a:rPr lang="en-GB" dirty="0"/>
              <a:t> (a), </a:t>
            </a:r>
            <a:r>
              <a:rPr lang="en-GB" dirty="0">
                <a:hlinkClick r:id="rId3" tooltip="Apsis"/>
              </a:rPr>
              <a:t>perihelion</a:t>
            </a:r>
            <a:r>
              <a:rPr lang="en-GB" dirty="0"/>
              <a:t> distance (q), and </a:t>
            </a:r>
            <a:r>
              <a:rPr lang="en-GB" dirty="0">
                <a:hlinkClick r:id="rId3"/>
              </a:rPr>
              <a:t>aphelion</a:t>
            </a:r>
            <a:r>
              <a:rPr lang="en-GB" dirty="0"/>
              <a:t> distance (Q):</a:t>
            </a:r>
            <a:r>
              <a:rPr lang="en-GB" baseline="30000" dirty="0">
                <a:hlinkClick r:id="rId4"/>
              </a:rPr>
              <a:t>[</a:t>
            </a:r>
            <a:endParaRPr lang="en-GB" baseline="30000" dirty="0"/>
          </a:p>
          <a:p>
            <a:endParaRPr lang="en-US" dirty="0"/>
          </a:p>
        </p:txBody>
      </p:sp>
      <p:pic>
        <p:nvPicPr>
          <p:cNvPr id="6" name="Grafik 5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5D703130-F28A-0243-9117-018D3BE1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58" y="2261844"/>
            <a:ext cx="3584864" cy="218768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6515A46-2AEC-7647-BCBD-0D437FA0370D}"/>
              </a:ext>
            </a:extLst>
          </p:cNvPr>
          <p:cNvSpPr/>
          <p:nvPr/>
        </p:nvSpPr>
        <p:spPr>
          <a:xfrm>
            <a:off x="360147" y="5230715"/>
            <a:ext cx="4874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The semi-major (</a:t>
            </a:r>
            <a:r>
              <a:rPr lang="en-GB" i="1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) and semi-minor axis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GB" i="1" dirty="0">
                <a:solidFill>
                  <a:srgbClr val="202122"/>
                </a:solidFill>
                <a:latin typeface="Arial" panose="020B0604020202020204" pitchFamily="34" charset="0"/>
              </a:rPr>
              <a:t>b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) of an ellipse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6F17BD6-41AA-3E4D-A721-8D981FB82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789" y="2404168"/>
            <a:ext cx="3732811" cy="2559132"/>
          </a:xfrm>
          <a:prstGeom prst="rect">
            <a:avLst/>
          </a:prstGeom>
        </p:spPr>
      </p:pic>
      <p:pic>
        <p:nvPicPr>
          <p:cNvPr id="14" name="Grafik 13" descr="Ein Bild, das Laser enthält.&#10;&#10;Automatisch generierte Beschreibung">
            <a:extLst>
              <a:ext uri="{FF2B5EF4-FFF2-40B4-BE49-F238E27FC236}">
                <a16:creationId xmlns:a16="http://schemas.microsoft.com/office/drawing/2014/main" id="{C5EBE06F-9C89-B141-ACA5-B2CBACAF9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990" y="1804671"/>
            <a:ext cx="2762992" cy="335745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B3DAD3-8851-4A4F-A73D-BF457CC2A3E8}"/>
              </a:ext>
            </a:extLst>
          </p:cNvPr>
          <p:cNvSpPr/>
          <p:nvPr/>
        </p:nvSpPr>
        <p:spPr>
          <a:xfrm>
            <a:off x="5461727" y="5152427"/>
            <a:ext cx="6559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the 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orbital eccentricity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  is a dimensionless parameter that determines the amount by which its orbit around another body deviates from a perfect circle</a:t>
            </a:r>
          </a:p>
        </p:txBody>
      </p:sp>
    </p:spTree>
    <p:extLst>
      <p:ext uri="{BB962C8B-B14F-4D97-AF65-F5344CB8AC3E}">
        <p14:creationId xmlns:p14="http://schemas.microsoft.com/office/powerpoint/2010/main" val="84484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utdoorobjekt, Stern enthält.&#10;&#10;Automatisch generierte Beschreibung">
            <a:extLst>
              <a:ext uri="{FF2B5EF4-FFF2-40B4-BE49-F238E27FC236}">
                <a16:creationId xmlns:a16="http://schemas.microsoft.com/office/drawing/2014/main" id="{A2754109-C068-1C46-9ECB-DBC9A45B6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5" r="14176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742EFE-36DB-CC42-972D-20EA642A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47" y="137221"/>
            <a:ext cx="4623955" cy="1280890"/>
          </a:xfrm>
        </p:spPr>
        <p:txBody>
          <a:bodyPr>
            <a:normAutofit/>
          </a:bodyPr>
          <a:lstStyle/>
          <a:p>
            <a:r>
              <a:rPr lang="en-US" dirty="0"/>
              <a:t>Dates: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EA536-ABF3-6040-BEE9-326A23799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0" y="809829"/>
            <a:ext cx="5960429" cy="5910950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1400" b="1" dirty="0"/>
              <a:t>a (AU) </a:t>
            </a:r>
            <a:r>
              <a:rPr lang="en-GB" sz="1400" dirty="0"/>
              <a:t>-- Semi-major axis of the orbit in AU</a:t>
            </a:r>
            <a:br>
              <a:rPr lang="en-GB" sz="1400" dirty="0"/>
            </a:br>
            <a:r>
              <a:rPr lang="en-GB" sz="1400" b="1" dirty="0"/>
              <a:t>e</a:t>
            </a:r>
            <a:r>
              <a:rPr lang="en-GB" sz="1400" dirty="0"/>
              <a:t> -- Eccentricity of the orbit</a:t>
            </a:r>
            <a:br>
              <a:rPr lang="en-GB" sz="1400" dirty="0"/>
            </a:br>
            <a:r>
              <a:rPr lang="en-GB" sz="1400" b="1" dirty="0" err="1"/>
              <a:t>i</a:t>
            </a:r>
            <a:r>
              <a:rPr lang="en-GB" sz="1400" b="1" dirty="0"/>
              <a:t> (</a:t>
            </a:r>
            <a:r>
              <a:rPr lang="en-GB" sz="1400" b="1" dirty="0" err="1"/>
              <a:t>deg</a:t>
            </a:r>
            <a:r>
              <a:rPr lang="en-GB" sz="1400" b="1" dirty="0"/>
              <a:t>) </a:t>
            </a:r>
            <a:r>
              <a:rPr lang="en-GB" sz="1400" dirty="0"/>
              <a:t>-- Inclination of the orbit with respect to the ecliptic plane and the equinox of J2000 (J2000-Ecliptic) in degrees</a:t>
            </a:r>
            <a:br>
              <a:rPr lang="en-GB" sz="1400" dirty="0"/>
            </a:br>
            <a:r>
              <a:rPr lang="en-GB" sz="1400" b="1" dirty="0"/>
              <a:t>w (</a:t>
            </a:r>
            <a:r>
              <a:rPr lang="en-GB" sz="1400" b="1" dirty="0" err="1"/>
              <a:t>deg</a:t>
            </a:r>
            <a:r>
              <a:rPr lang="en-GB" sz="1400" b="1" dirty="0"/>
              <a:t>) </a:t>
            </a:r>
            <a:r>
              <a:rPr lang="en-GB" sz="1400" dirty="0"/>
              <a:t>-- Argument of perihelion (J2000-Ecliptic) in degrees</a:t>
            </a:r>
            <a:br>
              <a:rPr lang="en-GB" sz="1400" dirty="0"/>
            </a:br>
            <a:r>
              <a:rPr lang="en-GB" sz="1400" b="1" dirty="0"/>
              <a:t>Node (</a:t>
            </a:r>
            <a:r>
              <a:rPr lang="en-GB" sz="1400" b="1" dirty="0" err="1"/>
              <a:t>deg</a:t>
            </a:r>
            <a:r>
              <a:rPr lang="en-GB" sz="1400" b="1" dirty="0"/>
              <a:t>) </a:t>
            </a:r>
            <a:r>
              <a:rPr lang="en-GB" sz="1400" dirty="0"/>
              <a:t>-- Longitude of the ascending node (J2000-Ecliptic) in degrees</a:t>
            </a:r>
            <a:br>
              <a:rPr lang="en-GB" sz="1400" dirty="0"/>
            </a:br>
            <a:r>
              <a:rPr lang="en-GB" sz="1400" b="1" dirty="0"/>
              <a:t>M (</a:t>
            </a:r>
            <a:r>
              <a:rPr lang="en-GB" sz="1400" b="1" dirty="0" err="1"/>
              <a:t>deg</a:t>
            </a:r>
            <a:r>
              <a:rPr lang="en-GB" sz="1400" b="1" dirty="0"/>
              <a:t>) </a:t>
            </a:r>
            <a:r>
              <a:rPr lang="en-GB" sz="1400" dirty="0"/>
              <a:t>-- Mean anomaly at epoch in degrees</a:t>
            </a:r>
            <a:br>
              <a:rPr lang="en-GB" sz="1400" dirty="0"/>
            </a:br>
            <a:r>
              <a:rPr lang="en-GB" sz="1400" b="1" dirty="0"/>
              <a:t>q (AU) </a:t>
            </a:r>
            <a:r>
              <a:rPr lang="en-GB" sz="1400" dirty="0"/>
              <a:t>-- Perihelion distance of the orbit in AU</a:t>
            </a:r>
            <a:br>
              <a:rPr lang="en-GB" sz="1400" dirty="0"/>
            </a:br>
            <a:r>
              <a:rPr lang="en-GB" sz="1400" b="1" dirty="0"/>
              <a:t>Q (AU</a:t>
            </a:r>
            <a:r>
              <a:rPr lang="en-GB" sz="1400" dirty="0"/>
              <a:t>) -- Aphelion distance of the orbit in AU</a:t>
            </a:r>
            <a:br>
              <a:rPr lang="en-GB" sz="1400" dirty="0"/>
            </a:br>
            <a:r>
              <a:rPr lang="en-GB" sz="1400" b="1" dirty="0"/>
              <a:t>P (</a:t>
            </a:r>
            <a:r>
              <a:rPr lang="en-GB" sz="1400" b="1" dirty="0" err="1"/>
              <a:t>yr</a:t>
            </a:r>
            <a:r>
              <a:rPr lang="en-GB" sz="1400" b="1" dirty="0"/>
              <a:t>) </a:t>
            </a:r>
            <a:r>
              <a:rPr lang="en-GB" sz="1400" dirty="0"/>
              <a:t>-- Orbital period in Julian years</a:t>
            </a:r>
            <a:br>
              <a:rPr lang="en-GB" sz="1400" dirty="0"/>
            </a:br>
            <a:r>
              <a:rPr lang="en-GB" sz="1400" b="1" dirty="0"/>
              <a:t>H (mag) </a:t>
            </a:r>
            <a:r>
              <a:rPr lang="en-GB" sz="1400" dirty="0"/>
              <a:t>-- Absolute V-magnitude</a:t>
            </a:r>
            <a:br>
              <a:rPr lang="en-GB" sz="1400" dirty="0"/>
            </a:br>
            <a:r>
              <a:rPr lang="en-GB" sz="1400" b="1" dirty="0"/>
              <a:t>MOID (AU</a:t>
            </a:r>
            <a:r>
              <a:rPr lang="en-GB" sz="1400" dirty="0"/>
              <a:t>) -- Minimum orbit intersection distance (the minimum distance between the osculating orbits of the NEO and the Earth</a:t>
            </a:r>
            <a:br>
              <a:rPr lang="en-GB" sz="1400" dirty="0"/>
            </a:br>
            <a:r>
              <a:rPr lang="en-GB" sz="1400" b="1" dirty="0"/>
              <a:t>class -- </a:t>
            </a:r>
            <a:r>
              <a:rPr lang="en-GB" sz="1400" dirty="0"/>
              <a:t>Object classification: </a:t>
            </a:r>
          </a:p>
          <a:p>
            <a:pPr fontAlgn="base">
              <a:lnSpc>
                <a:spcPct val="90000"/>
              </a:lnSpc>
            </a:pPr>
            <a:r>
              <a:rPr lang="en-GB" sz="1400" dirty="0"/>
              <a:t>Data: </a:t>
            </a:r>
            <a:r>
              <a:rPr lang="en-GB" sz="1400" u="sng" dirty="0">
                <a:hlinkClick r:id="rId3"/>
              </a:rPr>
              <a:t>https://www.kaggle.com/brsdincer/orbitclassification</a:t>
            </a:r>
            <a:endParaRPr lang="en-GB" sz="1000" u="sng" dirty="0"/>
          </a:p>
        </p:txBody>
      </p:sp>
    </p:spTree>
    <p:extLst>
      <p:ext uri="{BB962C8B-B14F-4D97-AF65-F5344CB8AC3E}">
        <p14:creationId xmlns:p14="http://schemas.microsoft.com/office/powerpoint/2010/main" val="82939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E7789-D119-A347-9C75-8434054F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FCA03E-42B7-6948-BFE9-4F7F1072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F1219ED-5AC3-3A4C-BF1D-EAB39FC9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484548"/>
            <a:ext cx="11153965" cy="49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78A1AE-D25E-DF40-9477-2A4B91BE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9C159E-154A-7D4C-A519-C7B8377C2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637179" cy="3870755"/>
          </a:xfrm>
        </p:spPr>
        <p:txBody>
          <a:bodyPr>
            <a:normAutofit/>
          </a:bodyPr>
          <a:lstStyle/>
          <a:p>
            <a:endParaRPr lang="en-US" sz="1700"/>
          </a:p>
          <a:p>
            <a:r>
              <a:rPr lang="en-US" sz="1700"/>
              <a:t>-loading the dates and looking of the first few rows</a:t>
            </a:r>
          </a:p>
          <a:p>
            <a:r>
              <a:rPr lang="en-US" sz="1700"/>
              <a:t>-looking of the type of the dataset. We can see, that all our dates are numeric</a:t>
            </a:r>
          </a:p>
          <a:p>
            <a:r>
              <a:rPr lang="en-US" sz="1700"/>
              <a:t>We can see, that we don´t have any missing dates or any duplicates</a:t>
            </a:r>
          </a:p>
          <a:p>
            <a:r>
              <a:rPr lang="en-US" sz="1700"/>
              <a:t>When we make the value counts of our class classification, we can see, that we have imbalanced dates.  </a:t>
            </a:r>
          </a:p>
          <a:p>
            <a:r>
              <a:rPr lang="en-US" sz="1700"/>
              <a:t>We found only one outlier that we removed. 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B99910-8A41-3F45-90B1-E822FAEE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410" y="2220305"/>
            <a:ext cx="4001315" cy="21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1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E7A65-8C2D-CF4F-A24A-8EBE1356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61092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226828-BBE1-4241-ABEA-5D744A525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7538" y="1864966"/>
            <a:ext cx="5023262" cy="4749590"/>
          </a:xfrm>
        </p:spPr>
        <p:txBody>
          <a:bodyPr/>
          <a:lstStyle/>
          <a:p>
            <a:r>
              <a:rPr lang="en-US" dirty="0"/>
              <a:t>The visualization of our classes with the help of </a:t>
            </a:r>
            <a:r>
              <a:rPr lang="en-US" dirty="0" err="1"/>
              <a:t>countplot</a:t>
            </a:r>
            <a:r>
              <a:rPr lang="en-US" dirty="0"/>
              <a:t> proved that we have imbalanced dates.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84328-4104-7946-8688-4C9D7FFDA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1355" y="1864966"/>
            <a:ext cx="5492100" cy="4488334"/>
          </a:xfrm>
        </p:spPr>
        <p:txBody>
          <a:bodyPr/>
          <a:lstStyle/>
          <a:p>
            <a:r>
              <a:rPr lang="en-US" dirty="0"/>
              <a:t>For the better understanding of dependency between our variable we make the visualization  with help of </a:t>
            </a:r>
            <a:r>
              <a:rPr lang="en-US" dirty="0" err="1"/>
              <a:t>pairplot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CA084-41D3-CF49-A5CD-5945BB53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821826"/>
            <a:ext cx="3545544" cy="34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3E3F0B-171E-1D40-A67B-38E5A847E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84" y="3210202"/>
            <a:ext cx="5313409" cy="28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14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6BAEC-EF77-8443-9A37-CD6D4841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Machine Learning Model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F5CCA-C695-AE4B-A9C5-B0D1B05E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investigation to deal with imbalanced dataset we decided to manually reduce the biggest class to a size nearly to the second biggest class. </a:t>
            </a:r>
            <a:endParaRPr lang="en-GB" dirty="0"/>
          </a:p>
          <a:p>
            <a:r>
              <a:rPr lang="en-GB" dirty="0"/>
              <a:t>Trying to make </a:t>
            </a:r>
            <a:r>
              <a:rPr lang="en-GB" dirty="0" err="1"/>
              <a:t>undersampling</a:t>
            </a:r>
            <a:r>
              <a:rPr lang="en-GB" dirty="0"/>
              <a:t>. It didn´t work, because after </a:t>
            </a:r>
            <a:r>
              <a:rPr lang="en-GB" dirty="0" err="1"/>
              <a:t>undersampling</a:t>
            </a:r>
            <a:r>
              <a:rPr lang="en-GB" dirty="0"/>
              <a:t> we have few dates. It is not enough.</a:t>
            </a:r>
          </a:p>
          <a:p>
            <a:r>
              <a:rPr lang="en-GB" dirty="0"/>
              <a:t>trying to use a different method for the oversampling ( SMOTE, </a:t>
            </a:r>
            <a:r>
              <a:rPr lang="en-GB" dirty="0" err="1"/>
              <a:t>BorderlineSMOTE</a:t>
            </a:r>
            <a:r>
              <a:rPr lang="en-GB" dirty="0"/>
              <a:t>, ADASYN, SMOTEENN, </a:t>
            </a:r>
            <a:r>
              <a:rPr lang="en-GB" dirty="0" err="1"/>
              <a:t>RandomOverSampler</a:t>
            </a:r>
            <a:r>
              <a:rPr lang="en-GB" dirty="0"/>
              <a:t>)</a:t>
            </a:r>
          </a:p>
          <a:p>
            <a:r>
              <a:rPr lang="en-GB" dirty="0"/>
              <a:t>But all this methods did not improve the accuracy therefore we decided to only work with the reduced dataset.</a:t>
            </a:r>
            <a:br>
              <a:rPr lang="de-DE" dirty="0"/>
            </a:br>
            <a:endParaRPr lang="de-DE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4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6BAEC-EF77-8443-9A37-CD6D4841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 Part2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F5CCA-C695-AE4B-A9C5-B0D1B05E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 </a:t>
            </a:r>
            <a:r>
              <a:rPr lang="en-US" dirty="0" err="1"/>
              <a:t>countplot</a:t>
            </a:r>
            <a:r>
              <a:rPr lang="en-US" dirty="0"/>
              <a:t> of the training dataset. Here we can see that it is still imbalanced but not so much as with the original dataset.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D99F18-2852-004E-AF1E-F7C190F5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10" y="2770364"/>
            <a:ext cx="7303828" cy="3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106740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{CD47EB2A-9260-B044-B07E-54F00818A931}tf10001069</Template>
  <TotalTime>0</TotalTime>
  <Words>832</Words>
  <Application>Microsoft Macintosh PowerPoint</Application>
  <PresentationFormat>Breitbild</PresentationFormat>
  <Paragraphs>45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Fetzen</vt:lpstr>
      <vt:lpstr>Asteroid´s orbit classification  (Near Earth Asteroids)</vt:lpstr>
      <vt:lpstr>Near Earth Asteroids</vt:lpstr>
      <vt:lpstr>Orbital classification </vt:lpstr>
      <vt:lpstr>Dates:</vt:lpstr>
      <vt:lpstr>Dataset</vt:lpstr>
      <vt:lpstr>Data preparation</vt:lpstr>
      <vt:lpstr>Data Visualization</vt:lpstr>
      <vt:lpstr>Machine Learning Model </vt:lpstr>
      <vt:lpstr>Machine Learning Model Part2 </vt:lpstr>
      <vt:lpstr>Machine Learning Model Part3 </vt:lpstr>
      <vt:lpstr>Conclusion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WEIN REVIEWS</dc:title>
  <dc:creator>Yuliya Goncharuk</dc:creator>
  <cp:lastModifiedBy>Yuliya Goncharuk</cp:lastModifiedBy>
  <cp:revision>48</cp:revision>
  <dcterms:created xsi:type="dcterms:W3CDTF">2021-05-05T11:44:40Z</dcterms:created>
  <dcterms:modified xsi:type="dcterms:W3CDTF">2021-06-20T18:37:11Z</dcterms:modified>
</cp:coreProperties>
</file>